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94" r:id="rId3"/>
    <p:sldId id="293" r:id="rId4"/>
    <p:sldId id="297" r:id="rId5"/>
    <p:sldId id="263" r:id="rId6"/>
    <p:sldId id="291" r:id="rId7"/>
    <p:sldId id="296" r:id="rId8"/>
    <p:sldId id="262" r:id="rId9"/>
    <p:sldId id="299" r:id="rId10"/>
    <p:sldId id="292" r:id="rId11"/>
    <p:sldId id="302" r:id="rId12"/>
    <p:sldId id="309" r:id="rId13"/>
    <p:sldId id="308" r:id="rId14"/>
    <p:sldId id="311" r:id="rId15"/>
    <p:sldId id="274" r:id="rId16"/>
    <p:sldId id="303" r:id="rId17"/>
    <p:sldId id="258" r:id="rId18"/>
    <p:sldId id="310" r:id="rId19"/>
    <p:sldId id="304" r:id="rId20"/>
    <p:sldId id="275" r:id="rId21"/>
    <p:sldId id="307" r:id="rId22"/>
    <p:sldId id="305" r:id="rId23"/>
    <p:sldId id="30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5" autoAdjust="0"/>
    <p:restoredTop sz="92479" autoAdjust="0"/>
  </p:normalViewPr>
  <p:slideViewPr>
    <p:cSldViewPr snapToGrid="0" snapToObjects="1">
      <p:cViewPr varScale="1">
        <p:scale>
          <a:sx n="109" d="100"/>
          <a:sy n="109" d="100"/>
        </p:scale>
        <p:origin x="16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6278-1D88-4783-81BF-DD18DE9402D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D791-B7B1-4F46-A14F-96C9CBFE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5633"/>
            <a:ext cx="9138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</a:rPr>
              <a:t>第十三课　腓立比书：在患难中喜乐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8066-D20E-45CB-9BE0-21B340DFFC74}"/>
              </a:ext>
            </a:extLst>
          </p:cNvPr>
          <p:cNvSpPr txBox="1"/>
          <p:nvPr/>
        </p:nvSpPr>
        <p:spPr>
          <a:xfrm>
            <a:off x="80920" y="1223972"/>
            <a:ext cx="9006435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▲本课大纲：</a:t>
            </a:r>
            <a:endParaRPr lang="en-US" altLang="zh-CN" sz="3600" dirty="0"/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endParaRPr lang="en-US" altLang="zh-CN" sz="3200" dirty="0">
              <a:solidFill>
                <a:srgbClr val="000000"/>
              </a:solidFill>
              <a:effectLst/>
              <a:latin typeface="Adobe Song Std L" panose="02020300000000000000" pitchFamily="18" charset="-128"/>
              <a:ea typeface="Adobe Song Std L" panose="02020300000000000000" pitchFamily="18" charset="-128"/>
              <a:cs typeface="MS Mincho" panose="02020609040205080304" pitchFamily="49" charset="-128"/>
            </a:endParaRPr>
          </a:p>
          <a:p>
            <a:pPr algn="l"/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一、腓立比书的特色</a:t>
            </a:r>
          </a:p>
          <a:p>
            <a:pPr algn="l"/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二、保罗与腓立比教会</a:t>
            </a:r>
          </a:p>
          <a:p>
            <a:pPr algn="l"/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三、腓立比书的背景</a:t>
            </a:r>
          </a:p>
          <a:p>
            <a:pPr algn="l"/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四、腓立比书：在患难中喜乐</a:t>
            </a:r>
          </a:p>
          <a:p>
            <a:pPr algn="l"/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五、保罗与基督的关系</a:t>
            </a:r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endParaRPr lang="en-US" altLang="zh-CN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▲</a:t>
            </a:r>
            <a:r>
              <a:rPr lang="zh-CN" altLang="en-US" sz="2000" dirty="0"/>
              <a:t>相关经文</a:t>
            </a:r>
            <a:r>
              <a:rPr lang="zh-CN" altLang="en-US" sz="3600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 使徒行传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16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章、腓立比书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1-4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3600" dirty="0"/>
              <a:t>▲</a:t>
            </a:r>
            <a:r>
              <a:rPr lang="zh-CN" altLang="en-US" sz="3600" dirty="0">
                <a:solidFill>
                  <a:srgbClr val="00B0F0"/>
                </a:solidFill>
              </a:rPr>
              <a:t>本课金句：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luxi sans"/>
              </a:rPr>
              <a:t>腓立比书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luxi sans"/>
              </a:rPr>
              <a:t>4:6-7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应当一无挂虑，只要凡事藉着祷告、祈求，和感谢，将你们所要的告诉上帝。上 帝所赐、出人意外的平安必在基督耶稣裏保守你们的心怀意念。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luxi sans"/>
              </a:rPr>
              <a:t>4.1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luxi sans"/>
              </a:rPr>
              <a:t>福音广传</a:t>
            </a:r>
            <a:endParaRPr lang="en-US" altLang="zh-CN" sz="4400" b="0" i="0" dirty="0">
              <a:solidFill>
                <a:srgbClr val="000000"/>
              </a:solidFill>
              <a:effectLst/>
              <a:latin typeface="luxi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984738"/>
            <a:ext cx="9144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由于保罗目前被囚，可能有人信心会因此遭受打击，他们不能理解传福音的使者怎 么会有这样的下场呢？与囚犯站在同一阵线，会怎么样呢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luxi sans"/>
              </a:rPr>
              <a:t>？</a:t>
            </a:r>
            <a:endParaRPr lang="en-US" altLang="zh-CN" sz="36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3600" b="1" i="0" dirty="0" smtClean="0">
              <a:solidFill>
                <a:srgbClr val="FF0000"/>
              </a:solidFill>
              <a:effectLst/>
              <a:latin typeface="system-ui"/>
            </a:endParaRPr>
          </a:p>
          <a:p>
            <a:pPr algn="l"/>
            <a:r>
              <a:rPr lang="zh-CN" altLang="en-US" sz="3600" b="1" i="0" dirty="0" smtClean="0">
                <a:solidFill>
                  <a:srgbClr val="FF0000"/>
                </a:solidFill>
                <a:effectLst/>
                <a:latin typeface="system-ui"/>
              </a:rPr>
              <a:t>保</a:t>
            </a:r>
            <a:r>
              <a:rPr lang="zh-CN" altLang="en-US" sz="3600" b="1" i="0" dirty="0">
                <a:solidFill>
                  <a:srgbClr val="FF0000"/>
                </a:solidFill>
                <a:effectLst/>
                <a:latin typeface="system-ui"/>
              </a:rPr>
              <a:t>罗为腓立比信徒祷告</a:t>
            </a:r>
          </a:p>
          <a:p>
            <a:r>
              <a:rPr lang="zh-CN" altLang="en-US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1" dirty="0">
                <a:solidFill>
                  <a:srgbClr val="FF0000"/>
                </a:solidFill>
                <a:latin typeface="system-ui"/>
              </a:rPr>
              <a:t>腓</a:t>
            </a: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system-ui"/>
              </a:rPr>
              <a:t>1:</a:t>
            </a:r>
            <a:r>
              <a:rPr lang="en-US" altLang="zh-CN" sz="2400" b="1" i="0" baseline="30000" dirty="0" smtClean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因为从第一天直到如今，你们都同心合意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兴旺福音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我深信，那在你们心里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动了美好工作的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到了耶稣基督的日子必完成这工作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我所祷告的就是：要你们的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爱心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在知识和各样见识上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400" b="0" i="0" dirty="0">
                <a:solidFill>
                  <a:srgbClr val="92D050"/>
                </a:solidFill>
                <a:effectLst/>
                <a:latin typeface="system-ui"/>
              </a:rPr>
              <a:t>不断增长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使你们能分辨是非，在基督的日子作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真诚无可指责的人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更靠着耶稣基督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结满仁义的果子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，归荣耀称赞给　神。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弟兄们，我要你们知道，我所遭遇的事反而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使福音更兴旺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以致御营全军和其余的人都知道我是为基督的缘故受捆锁的；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而且那在主里的弟兄，多半都因我受的捆锁而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笃信不疑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，越发放胆无所惧怕地传道。</a:t>
            </a:r>
            <a:endParaRPr lang="en-US" altLang="zh-CN" sz="24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858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dirty="0">
                <a:latin typeface="luxi sans"/>
              </a:rPr>
              <a:t>4.</a:t>
            </a:r>
            <a:r>
              <a:rPr lang="en-US" altLang="zh-CN" sz="3600" b="0" i="0" dirty="0">
                <a:effectLst/>
                <a:latin typeface="luxi sans"/>
              </a:rPr>
              <a:t>2</a:t>
            </a:r>
            <a:r>
              <a:rPr lang="zh-CN" altLang="en-US" sz="3600" b="0" i="0" dirty="0">
                <a:effectLst/>
                <a:latin typeface="luxi sans"/>
              </a:rPr>
              <a:t>保罗在患难中仍然喜乐</a:t>
            </a:r>
            <a:endParaRPr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" y="1096936"/>
            <a:ext cx="9143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0" i="0" dirty="0">
                <a:solidFill>
                  <a:srgbClr val="FF0000"/>
                </a:solidFill>
                <a:effectLst/>
                <a:latin typeface="luxi sans"/>
              </a:rPr>
              <a:t>保罗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说他为腓立比教会祷告时是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luxi sans"/>
              </a:rPr>
              <a:t>欢欢喜喜地祈求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腓 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1:4)</a:t>
            </a:r>
            <a:r>
              <a:rPr lang="zh-CN" altLang="en-US" sz="3200" b="0" i="0" dirty="0" smtClean="0">
                <a:solidFill>
                  <a:srgbClr val="000000"/>
                </a:solidFill>
                <a:effectLst/>
                <a:latin typeface="luxi sans"/>
              </a:rPr>
              <a:t>；</a:t>
            </a:r>
            <a:endParaRPr lang="en-US" altLang="zh-CN" sz="3200" b="0" i="0" dirty="0">
              <a:solidFill>
                <a:srgbClr val="000000"/>
              </a:solidFill>
              <a:effectLst/>
              <a:latin typeface="luxi sans"/>
            </a:endParaRPr>
          </a:p>
          <a:p>
            <a:pPr algn="l"/>
            <a:r>
              <a:rPr lang="zh-CN" altLang="en-US" sz="3200" b="0" i="0" dirty="0">
                <a:solidFill>
                  <a:srgbClr val="00B0F0"/>
                </a:solidFill>
                <a:effectLst/>
                <a:latin typeface="luxi sans"/>
              </a:rPr>
              <a:t>而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luxi sans"/>
              </a:rPr>
              <a:t>福音传开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luxi sans"/>
              </a:rPr>
              <a:t>了，他就 欢喜又欢喜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腓 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1:18)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；</a:t>
            </a:r>
            <a:r>
              <a:rPr lang="zh-CN" alt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我以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你们的信心为供献的祭物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system-ui"/>
              </a:rPr>
              <a:t>我若被浇献在其上也是喜乐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，并且与你们众人一同喜乐。  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；</a:t>
            </a:r>
            <a:endParaRPr lang="en-US" altLang="zh-CN" sz="3200" b="0" i="0" dirty="0">
              <a:solidFill>
                <a:srgbClr val="000000"/>
              </a:solidFill>
              <a:effectLst/>
              <a:latin typeface="luxi sans"/>
            </a:endParaRPr>
          </a:p>
          <a:p>
            <a:pPr algn="l"/>
            <a:endParaRPr lang="en-US" altLang="zh-CN" sz="3200" dirty="0">
              <a:solidFill>
                <a:srgbClr val="000000"/>
              </a:solidFill>
              <a:latin typeface="luxi sans"/>
            </a:endParaRPr>
          </a:p>
          <a:p>
            <a:pPr algn="l"/>
            <a:r>
              <a:rPr lang="en-US" altLang="zh-CN" sz="3200" b="0" i="0" dirty="0">
                <a:solidFill>
                  <a:srgbClr val="000000"/>
                </a:solidFill>
                <a:effectLst/>
                <a:latin typeface="system-ui"/>
              </a:rPr>
              <a:t>2:2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你们就要意志相同，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爱心相同，有一致的心思，一致的想法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system-ui"/>
              </a:rPr>
              <a:t>使我的喜乐得以满足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3200" b="0" i="0" dirty="0">
              <a:solidFill>
                <a:srgbClr val="000000"/>
              </a:solidFill>
              <a:effectLst/>
              <a:latin typeface="luxi sans"/>
            </a:endParaRPr>
          </a:p>
          <a:p>
            <a:pPr algn="l"/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 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4:1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我所亲爱、所想念的弟兄们，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system-ui"/>
              </a:rPr>
              <a:t>你们就是我的喜乐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，我的冠冕。</a:t>
            </a:r>
            <a:endParaRPr lang="en-US" altLang="zh-CN" sz="24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293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/>
              <a:t>耶稣的祷告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15396"/>
            <a:ext cx="91439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约翰福音 </a:t>
            </a:r>
            <a:r>
              <a:rPr lang="en-US" altLang="zh-CN" sz="2800" dirty="0" smtClean="0"/>
              <a:t>17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11 </a:t>
            </a:r>
            <a:r>
              <a:rPr lang="zh-CN" altLang="en-US" sz="2800" dirty="0" smtClean="0"/>
              <a:t>圣</a:t>
            </a:r>
            <a:r>
              <a:rPr lang="zh-CN" altLang="en-US" sz="2800" dirty="0"/>
              <a:t>父啊，求你因你的名，就是你所赐给我的名，保守他们，使他们像我们一样合而为一。 </a:t>
            </a:r>
            <a:r>
              <a:rPr lang="en-US" altLang="zh-CN" sz="2800" b="1" baseline="30000" dirty="0"/>
              <a:t>12 </a:t>
            </a:r>
            <a:r>
              <a:rPr lang="zh-CN" altLang="en-US" sz="2800" dirty="0"/>
              <a:t>我与他们同在的时候，我奉你的名，就是你所赐给我的名，保守了他们，我也护卫了他们；其中除了那灭亡之子，没有一个灭亡的，好使经上的话得以应验。 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13 </a:t>
            </a:r>
            <a:r>
              <a:rPr lang="zh-CN" altLang="en-US" sz="2800" dirty="0">
                <a:solidFill>
                  <a:srgbClr val="FF0000"/>
                </a:solidFill>
              </a:rPr>
              <a:t>现在我到你那里去，我在世上说这些话，是要他们心里充满了我的喜乐</a:t>
            </a:r>
            <a:r>
              <a:rPr lang="zh-CN" altLang="en-US" sz="2800" dirty="0"/>
              <a:t>。 </a:t>
            </a:r>
            <a:r>
              <a:rPr lang="en-US" altLang="zh-CN" sz="2800" b="1" baseline="30000" dirty="0"/>
              <a:t>14 </a:t>
            </a:r>
            <a:r>
              <a:rPr lang="zh-CN" altLang="en-US" sz="2800" dirty="0"/>
              <a:t>我已把你的道赐给他们；世界恨他们，因为他们不属世界，正如我不属世界一样。 </a:t>
            </a:r>
            <a:r>
              <a:rPr lang="en-US" altLang="zh-CN" sz="2800" b="1" baseline="30000" dirty="0"/>
              <a:t>15 </a:t>
            </a:r>
            <a:r>
              <a:rPr lang="zh-CN" altLang="en-US" sz="2800" dirty="0"/>
              <a:t>我不求你把他们从世上接走，只求你保全他们，使他们脱离那恶者。 </a:t>
            </a:r>
            <a:r>
              <a:rPr lang="en-US" altLang="zh-CN" sz="2800" b="1" baseline="30000" dirty="0"/>
              <a:t>16 </a:t>
            </a:r>
            <a:r>
              <a:rPr lang="zh-CN" altLang="en-US" sz="2800" dirty="0"/>
              <a:t>他们不属世界，正如我不属世界一样。 </a:t>
            </a:r>
            <a:r>
              <a:rPr lang="en-US" altLang="zh-CN" sz="2800" b="1" baseline="30000" dirty="0"/>
              <a:t>17 </a:t>
            </a:r>
            <a:r>
              <a:rPr lang="zh-CN" altLang="en-US" sz="2800" dirty="0"/>
              <a:t>求你用真理使他们成圣；你的道就是真理。 </a:t>
            </a:r>
            <a:r>
              <a:rPr lang="en-US" altLang="zh-CN" sz="2800" b="1" baseline="30000" dirty="0"/>
              <a:t>18 </a:t>
            </a:r>
            <a:r>
              <a:rPr lang="zh-CN" altLang="en-US" sz="2800" dirty="0"/>
              <a:t>你怎样差我到世上，我也照样差他们到世上。 </a:t>
            </a:r>
            <a:r>
              <a:rPr lang="en-US" altLang="zh-CN" sz="2800" b="1" baseline="30000" dirty="0"/>
              <a:t>19 </a:t>
            </a:r>
            <a:r>
              <a:rPr lang="zh-CN" altLang="en-US" sz="2800" dirty="0"/>
              <a:t>我为他们的缘故使自己分别为圣，为要使他们也因真理成圣。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1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b="0" i="0" dirty="0" smtClean="0">
                <a:effectLst/>
                <a:latin typeface="luxi sans"/>
              </a:rPr>
              <a:t>在</a:t>
            </a:r>
            <a:r>
              <a:rPr lang="zh-CN" altLang="en-US" sz="3600" b="0" i="0" dirty="0" smtClean="0">
                <a:solidFill>
                  <a:srgbClr val="FF0000"/>
                </a:solidFill>
                <a:effectLst/>
                <a:latin typeface="luxi sans"/>
              </a:rPr>
              <a:t>基督里</a:t>
            </a:r>
            <a:r>
              <a:rPr lang="zh-CN" altLang="en-US" sz="3600" b="0" i="0" dirty="0" smtClean="0">
                <a:effectLst/>
                <a:latin typeface="luxi sans"/>
              </a:rPr>
              <a:t>有喜</a:t>
            </a:r>
            <a:r>
              <a:rPr lang="zh-CN" altLang="en-US" sz="3600" b="0" i="0" dirty="0" smtClean="0">
                <a:effectLst/>
                <a:latin typeface="luxi sans"/>
              </a:rPr>
              <a:t>乐</a:t>
            </a:r>
            <a:r>
              <a:rPr lang="zh-CN" altLang="en-US" sz="3600" dirty="0" smtClean="0">
                <a:latin typeface="luxi sans"/>
              </a:rPr>
              <a:t>的</a:t>
            </a:r>
            <a:r>
              <a:rPr lang="zh-CN" altLang="en-US" sz="3600" dirty="0" smtClean="0">
                <a:solidFill>
                  <a:srgbClr val="FF0000"/>
                </a:solidFill>
                <a:latin typeface="luxi sans"/>
              </a:rPr>
              <a:t>生命</a:t>
            </a:r>
            <a:r>
              <a:rPr lang="zh-CN" altLang="en-US" sz="3600" b="0" i="0" dirty="0" smtClean="0">
                <a:effectLst/>
                <a:latin typeface="luxi sans"/>
              </a:rPr>
              <a:t>：</a:t>
            </a:r>
            <a:r>
              <a:rPr lang="zh-CN" altLang="en-US" sz="3600" b="0" i="0" dirty="0" smtClean="0">
                <a:solidFill>
                  <a:srgbClr val="00B050"/>
                </a:solidFill>
                <a:effectLst/>
                <a:latin typeface="luxi sans"/>
              </a:rPr>
              <a:t>真正得着基督</a:t>
            </a:r>
            <a:endParaRPr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15396"/>
            <a:ext cx="374552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900" b="0" i="0" dirty="0" smtClean="0">
                <a:solidFill>
                  <a:srgbClr val="00B0F0"/>
                </a:solidFill>
                <a:effectLst/>
                <a:latin typeface="system-ui"/>
              </a:rPr>
              <a:t>喜乐不是</a:t>
            </a:r>
            <a:r>
              <a:rPr lang="zh-CN" altLang="en-US" sz="2900" dirty="0">
                <a:solidFill>
                  <a:srgbClr val="00B0F0"/>
                </a:solidFill>
                <a:latin typeface="system-ui"/>
              </a:rPr>
              <a:t>来自</a:t>
            </a:r>
            <a:r>
              <a:rPr lang="zh-CN" altLang="en-US" sz="2900" b="0" i="0" dirty="0" smtClean="0">
                <a:solidFill>
                  <a:srgbClr val="00B0F0"/>
                </a:solidFill>
                <a:effectLst/>
                <a:latin typeface="system-ui"/>
              </a:rPr>
              <a:t>环境</a:t>
            </a:r>
            <a:r>
              <a:rPr lang="zh-CN" altLang="en-US" sz="2900" dirty="0" smtClean="0">
                <a:solidFill>
                  <a:srgbClr val="00B0F0"/>
                </a:solidFill>
                <a:latin typeface="system-ui"/>
              </a:rPr>
              <a:t>，</a:t>
            </a:r>
            <a:r>
              <a:rPr lang="zh-CN" altLang="en-US" sz="2900" b="0" i="0" dirty="0" smtClean="0">
                <a:solidFill>
                  <a:srgbClr val="00B0F0"/>
                </a:solidFill>
                <a:effectLst/>
                <a:latin typeface="system-ui"/>
              </a:rPr>
              <a:t>喜乐是来自内心。</a:t>
            </a:r>
            <a:r>
              <a:rPr lang="zh-CN" altLang="en-US" sz="2900" b="0" i="0" dirty="0" smtClean="0">
                <a:solidFill>
                  <a:srgbClr val="FF0000"/>
                </a:solidFill>
                <a:effectLst/>
                <a:latin typeface="system-ui"/>
              </a:rPr>
              <a:t>不是世上正向积极思维</a:t>
            </a:r>
            <a:r>
              <a:rPr lang="zh-CN" altLang="en-US" sz="29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dirty="0">
              <a:solidFill>
                <a:srgbClr val="000000"/>
              </a:solidFill>
              <a:latin typeface="system-ui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/>
              <a:t> 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腓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4:</a:t>
            </a:r>
            <a:r>
              <a:rPr lang="en-US" altLang="zh-CN" sz="3200" b="1" baseline="30000" dirty="0" smtClean="0"/>
              <a:t>12</a:t>
            </a:r>
            <a:r>
              <a:rPr lang="en-US" altLang="zh-CN" sz="3200" b="1" baseline="30000" dirty="0"/>
              <a:t> </a:t>
            </a:r>
            <a:r>
              <a:rPr lang="zh-CN" altLang="en-US" sz="3200" dirty="0"/>
              <a:t>我知道怎样处卑贱，也知道怎样处丰富；或饱足或饥饿，或有余或缺乏，任何事情，任何景况，我都得了秘诀。 </a:t>
            </a:r>
            <a:r>
              <a:rPr lang="en-US" altLang="zh-CN" sz="3200" b="1" baseline="30000" dirty="0"/>
              <a:t>13 </a:t>
            </a:r>
            <a:r>
              <a:rPr lang="zh-CN" altLang="en-US" sz="3200" dirty="0"/>
              <a:t>我靠着那加给我力量的，凡事都能做</a:t>
            </a:r>
            <a:r>
              <a:rPr lang="zh-CN" altLang="en-US" sz="3200" dirty="0" smtClean="0"/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93" y="1072662"/>
            <a:ext cx="5350406" cy="3557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5316" y="4760744"/>
            <a:ext cx="5338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Arial" panose="020B0604020202020204" pitchFamily="34" charset="0"/>
              </a:rPr>
              <a:t>雅各书</a:t>
            </a:r>
            <a:r>
              <a:rPr lang="en-US" altLang="en-US" sz="3200" b="1" dirty="0">
                <a:latin typeface="Arial" panose="020B0604020202020204" pitchFamily="34" charset="0"/>
              </a:rPr>
              <a:t> 1:2 </a:t>
            </a:r>
            <a:r>
              <a:rPr lang="en-US" altLang="en-US" sz="3200" b="1" dirty="0" err="1">
                <a:latin typeface="Arial" panose="020B0604020202020204" pitchFamily="34" charset="0"/>
              </a:rPr>
              <a:t>我的弟兄们，你们落在百般试炼中，都要以为大喜乐</a:t>
            </a:r>
            <a:r>
              <a:rPr lang="en-US" altLang="en-US" sz="3200" b="1" dirty="0">
                <a:latin typeface="Arial" panose="020B0604020202020204" pitchFamily="34" charset="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5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1096962"/>
            <a:ext cx="2602524" cy="5783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82" y="1303659"/>
            <a:ext cx="1971366" cy="26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09" y="1096962"/>
            <a:ext cx="4322466" cy="5761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18" y="4137818"/>
            <a:ext cx="1869737" cy="262533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" y="0"/>
            <a:ext cx="9143999" cy="1096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我们喜乐的</a:t>
            </a:r>
            <a:r>
              <a:rPr lang="en-US" altLang="zh-CN" sz="3600" dirty="0"/>
              <a:t>Gizmo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8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dirty="0">
                <a:latin typeface="luxi sans"/>
              </a:rPr>
              <a:t>4.</a:t>
            </a:r>
            <a:r>
              <a:rPr lang="en-US" altLang="zh-CN" sz="3600" b="0" i="0" dirty="0">
                <a:effectLst/>
                <a:latin typeface="luxi sans"/>
              </a:rPr>
              <a:t>2</a:t>
            </a:r>
            <a:r>
              <a:rPr lang="zh-CN" altLang="en-US" sz="3600" b="0" i="0" dirty="0">
                <a:effectLst/>
                <a:latin typeface="luxi sans"/>
              </a:rPr>
              <a:t>保罗</a:t>
            </a:r>
            <a:r>
              <a:rPr lang="zh-CN" altLang="en-US" sz="3600" b="0" i="0" dirty="0">
                <a:effectLst/>
                <a:latin typeface="system-ui"/>
              </a:rPr>
              <a:t>要我们</a:t>
            </a:r>
            <a:r>
              <a:rPr lang="zh-CN" altLang="en-US" sz="3600" b="0" i="0" dirty="0">
                <a:effectLst/>
                <a:latin typeface="luxi sans"/>
              </a:rPr>
              <a:t>在患难中仍然喜乐</a:t>
            </a:r>
            <a:endParaRPr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15396"/>
            <a:ext cx="914399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1:25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既然我这样深信，就知道仍要留在世间，且与你们众人一起存留，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使你们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在所信的道上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又长进又喜乐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为了我再到你们那里时，你们在基督耶稣里的夸耀越发加增。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2900" dirty="0">
              <a:solidFill>
                <a:srgbClr val="000000"/>
              </a:solidFill>
              <a:latin typeface="luxi sans"/>
            </a:endParaRPr>
          </a:p>
          <a:p>
            <a:pPr algn="l"/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2: 18 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你们</a:t>
            </a:r>
            <a:r>
              <a:rPr lang="zh-CN" altLang="en-US" sz="2900" b="0" i="0" dirty="0">
                <a:solidFill>
                  <a:srgbClr val="00B0F0"/>
                </a:solidFill>
                <a:effectLst/>
                <a:latin typeface="system-ui"/>
              </a:rPr>
              <a:t>也要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照样喜乐，并且与我一同喜乐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luxi sans"/>
            </a:endParaRPr>
          </a:p>
          <a:p>
            <a:pPr algn="l"/>
            <a:endParaRPr lang="en-US" altLang="zh-CN" sz="29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CN" sz="2900" b="1" i="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末了，我的弟兄们，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你们</a:t>
            </a:r>
            <a:r>
              <a:rPr lang="zh-CN" altLang="en-US" sz="2900" b="0" i="0" dirty="0">
                <a:solidFill>
                  <a:srgbClr val="00B0F0"/>
                </a:solidFill>
                <a:effectLst/>
                <a:latin typeface="system-ui"/>
              </a:rPr>
              <a:t>要靠主喜乐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你们要靠主常常喜乐。我再说，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你们</a:t>
            </a:r>
            <a:r>
              <a:rPr lang="zh-CN" altLang="en-US" sz="2900" b="0" i="0" dirty="0">
                <a:solidFill>
                  <a:srgbClr val="00B0F0"/>
                </a:solidFill>
                <a:effectLst/>
                <a:latin typeface="system-ui"/>
              </a:rPr>
              <a:t>要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system-ui"/>
              </a:rPr>
              <a:t>喜乐</a:t>
            </a:r>
            <a:r>
              <a:rPr lang="zh-CN" altLang="en-US" sz="29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ja-JP" altLang="en-US" sz="2800" b="0" i="0" dirty="0">
                <a:solidFill>
                  <a:srgbClr val="000000"/>
                </a:solidFill>
                <a:effectLst/>
                <a:latin typeface="system-ui"/>
              </a:rPr>
              <a:t>箴言 </a:t>
            </a:r>
            <a:r>
              <a:rPr lang="en-US" altLang="ja-JP" sz="2800" b="0" i="0" dirty="0">
                <a:solidFill>
                  <a:srgbClr val="000000"/>
                </a:solidFill>
                <a:effectLst/>
                <a:latin typeface="system-ui"/>
              </a:rPr>
              <a:t>17:22</a:t>
            </a:r>
            <a:r>
              <a:rPr lang="en-US" altLang="zh-CN" sz="28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800" b="0" i="0" dirty="0">
                <a:solidFill>
                  <a:srgbClr val="00B0F0"/>
                </a:solidFill>
                <a:effectLst/>
                <a:latin typeface="system-ui"/>
              </a:rPr>
              <a:t>喜乐的心能治好疾病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；忧伤的灵使骨头枯干。</a:t>
            </a:r>
            <a:endParaRPr lang="en-US" altLang="zh-CN" sz="2800" dirty="0">
              <a:solidFill>
                <a:srgbClr val="000000"/>
              </a:solidFill>
              <a:latin typeface="system-ui"/>
            </a:endParaRPr>
          </a:p>
          <a:p>
            <a:pPr algn="l"/>
            <a:endParaRPr lang="en-US" altLang="zh-CN" sz="24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zh-CN" altLang="en-US" sz="2000" b="0" i="0" dirty="0">
                <a:solidFill>
                  <a:srgbClr val="00B050"/>
                </a:solidFill>
                <a:effectLst/>
                <a:latin typeface="luxi sans"/>
              </a:rPr>
              <a:t>在什么情况之下，你没办法喜乐？要如何才能克服它而仍然能够靠主喜乐</a:t>
            </a:r>
            <a:r>
              <a:rPr lang="zh-CN" altLang="en-US" sz="2000" b="0" i="0" dirty="0" smtClean="0">
                <a:solidFill>
                  <a:srgbClr val="00B050"/>
                </a:solidFill>
                <a:effectLst/>
                <a:latin typeface="luxi sans"/>
              </a:rPr>
              <a:t>？</a:t>
            </a:r>
            <a:endParaRPr lang="en-US" altLang="zh-CN" sz="2000" b="0" i="0" dirty="0" smtClean="0">
              <a:solidFill>
                <a:srgbClr val="00B050"/>
              </a:solidFill>
              <a:effectLst/>
              <a:latin typeface="luxi sans"/>
            </a:endParaRPr>
          </a:p>
          <a:p>
            <a:pPr algn="l"/>
            <a:r>
              <a:rPr lang="zh-CN" altLang="en-US" sz="2000" dirty="0">
                <a:solidFill>
                  <a:srgbClr val="00B050"/>
                </a:solidFill>
                <a:latin typeface="luxi sans"/>
              </a:rPr>
              <a:t>分</a:t>
            </a:r>
            <a:r>
              <a:rPr lang="zh-CN" altLang="en-US" sz="2000" dirty="0" smtClean="0">
                <a:solidFill>
                  <a:srgbClr val="00B050"/>
                </a:solidFill>
                <a:latin typeface="luxi sans"/>
              </a:rPr>
              <a:t>享一下自己或者其他人在患难中有喜乐的经历？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uxi sans"/>
              </a:rPr>
              <a:t>4.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3.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以基督的心为心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59552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0" i="0" dirty="0">
                <a:solidFill>
                  <a:srgbClr val="000000"/>
                </a:solidFill>
                <a:effectLst/>
                <a:latin typeface="system-ui"/>
              </a:rPr>
              <a:t>2: 2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你们就要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system-ui"/>
              </a:rPr>
              <a:t>意志相同，爱心相同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，有一致的心思，一致的想法，使我的喜乐得以满足。 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凡事不可自私自利，不可贪图虚荣；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system-ui"/>
              </a:rPr>
              <a:t>只要心存谦卑，各人看别人比自己强。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system-ui"/>
              </a:rPr>
              <a:t>各人不要单顾自己的事，也要顾别人的事。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你们无论做什么事，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都不要发怨言起争论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好使你们无可指责，诚实无伪，在这弯曲悖谬的世代作神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system-ui"/>
              </a:rPr>
              <a:t>无瑕疵的儿女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。你们在这世代中要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system-ui"/>
              </a:rPr>
              <a:t>像明光照耀， </a:t>
            </a:r>
            <a:r>
              <a:rPr lang="en-US" altLang="zh-CN" sz="3200" b="1" i="0" baseline="30000" dirty="0">
                <a:solidFill>
                  <a:srgbClr val="00B0F0"/>
                </a:solidFill>
                <a:effectLst/>
                <a:latin typeface="system-ui"/>
              </a:rPr>
              <a:t>16 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system-ui"/>
              </a:rPr>
              <a:t>将生命的道显明出来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，使我在基督的日子得以夸耀我没有白跑，也没有徒劳。</a:t>
            </a: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luxi sans"/>
              </a:rPr>
              <a:t>教会或团契里如果有重要的同工有嫌隙，无法同心，当事人应当如何化解心 结？其他的弟兄姊妹又当如何看待这件事？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0" i="0" dirty="0" smtClean="0">
                <a:solidFill>
                  <a:srgbClr val="00B050"/>
                </a:solidFill>
                <a:effectLst/>
                <a:latin typeface="luxi sans"/>
              </a:rPr>
              <a:t>基</a:t>
            </a:r>
            <a:r>
              <a:rPr lang="zh-CN" altLang="en-US" b="0" i="0" dirty="0">
                <a:solidFill>
                  <a:srgbClr val="00B050"/>
                </a:solidFill>
                <a:effectLst/>
                <a:latin typeface="luxi sans"/>
              </a:rPr>
              <a:t>督</a:t>
            </a:r>
            <a:r>
              <a:rPr lang="zh-CN" altLang="en-US" b="0" i="0" dirty="0" smtClean="0">
                <a:solidFill>
                  <a:srgbClr val="00B050"/>
                </a:solidFill>
                <a:effectLst/>
                <a:latin typeface="luxi sans"/>
              </a:rPr>
              <a:t>的</a:t>
            </a:r>
            <a:r>
              <a:rPr lang="zh-CN" altLang="en-US" dirty="0">
                <a:solidFill>
                  <a:srgbClr val="00B050"/>
                </a:solidFill>
                <a:latin typeface="luxi sans"/>
              </a:rPr>
              <a:t>样子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59552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你们当以基督耶稣的心为心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6 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他本</a:t>
            </a:r>
            <a:r>
              <a:rPr lang="zh-CN" altLang="en-US" sz="3600" b="0" i="0" dirty="0" smtClean="0">
                <a:solidFill>
                  <a:srgbClr val="00B050"/>
                </a:solidFill>
                <a:effectLst/>
                <a:latin typeface="system-ui"/>
              </a:rPr>
              <a:t>有神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的形像，却不坚持自己与　神同等；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7 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反倒虚己，取了奴仆的形像，成为人的样式；既有人的样子，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8 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就谦卑自己，存心顺服，以至于死，且死在十字架上。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9 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所以　神把他升为至高，又赐给他超乎万名之上的名，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10 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使一切在天上的、地上的和地底下的，因耶稣的名，众膝都要跪下，</a:t>
            </a:r>
            <a:r>
              <a:rPr lang="en-US" altLang="zh-CN" sz="3600" b="1" i="0" baseline="30000" dirty="0">
                <a:solidFill>
                  <a:srgbClr val="00B050"/>
                </a:solidFill>
                <a:effectLst/>
                <a:latin typeface="system-ui"/>
              </a:rPr>
              <a:t>11 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众口都要宣认：耶稣基督是主，归荣耀给</a:t>
            </a:r>
            <a:r>
              <a:rPr lang="zh-CN" altLang="en-US" sz="3600" b="0" i="0" dirty="0" smtClean="0">
                <a:solidFill>
                  <a:srgbClr val="00B050"/>
                </a:solidFill>
                <a:effectLst/>
                <a:latin typeface="system-ui"/>
              </a:rPr>
              <a:t>父神</a:t>
            </a:r>
            <a:r>
              <a:rPr lang="zh-CN" altLang="en-US" sz="3600" b="0" i="0" dirty="0">
                <a:solidFill>
                  <a:srgbClr val="00B050"/>
                </a:solidFill>
                <a:effectLst/>
                <a:latin typeface="system-ui"/>
              </a:rPr>
              <a:t>。</a:t>
            </a:r>
            <a:endParaRPr lang="en-US" altLang="zh-CN" sz="3600" b="0" i="0" dirty="0">
              <a:solidFill>
                <a:srgbClr val="00B05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0" i="0" dirty="0">
                <a:solidFill>
                  <a:srgbClr val="00B0F0"/>
                </a:solidFill>
                <a:effectLst/>
                <a:latin typeface="system-ui"/>
              </a:rPr>
              <a:t>加拉太书 </a:t>
            </a:r>
            <a:r>
              <a:rPr lang="en-US" altLang="ja-JP" sz="2400" b="0" i="0" dirty="0">
                <a:solidFill>
                  <a:srgbClr val="00B0F0"/>
                </a:solidFill>
                <a:effectLst/>
                <a:latin typeface="system-ui"/>
              </a:rPr>
              <a:t>2:20</a:t>
            </a:r>
            <a:r>
              <a:rPr lang="en-US" altLang="zh-CN" sz="2400" b="1" i="0" baseline="30000" dirty="0">
                <a:solidFill>
                  <a:srgbClr val="00B0F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现在活着的不再是我，乃是基督在我里面活着；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作神</a:t>
            </a:r>
            <a:r>
              <a:rPr lang="zh-CN" altLang="en-US" dirty="0">
                <a:solidFill>
                  <a:srgbClr val="FF0000"/>
                </a:solidFill>
              </a:rPr>
              <a:t>无瑕疵的儿女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5955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baseline="30000" dirty="0" smtClean="0"/>
              <a:t>腓</a:t>
            </a:r>
            <a:r>
              <a:rPr lang="en-US" altLang="zh-CN" sz="3600" b="1" baseline="30000" dirty="0" smtClean="0"/>
              <a:t>2</a:t>
            </a:r>
            <a:r>
              <a:rPr lang="zh-CN" altLang="en-US" sz="3600" b="1" baseline="30000" dirty="0" smtClean="0"/>
              <a:t>：</a:t>
            </a:r>
            <a:r>
              <a:rPr lang="en-US" altLang="zh-CN" sz="3600" b="1" baseline="30000" dirty="0" smtClean="0"/>
              <a:t>14</a:t>
            </a:r>
            <a:r>
              <a:rPr lang="en-US" altLang="zh-CN" sz="3600" b="1" baseline="30000" dirty="0"/>
              <a:t> </a:t>
            </a:r>
            <a:r>
              <a:rPr lang="zh-CN" altLang="en-US" sz="3600" dirty="0">
                <a:solidFill>
                  <a:srgbClr val="00B0F0"/>
                </a:solidFill>
              </a:rPr>
              <a:t>你们无论做什么事，都不要发怨言起争论， </a:t>
            </a:r>
            <a:r>
              <a:rPr lang="en-US" altLang="zh-CN" sz="3600" b="1" baseline="30000" dirty="0">
                <a:solidFill>
                  <a:srgbClr val="00B0F0"/>
                </a:solidFill>
              </a:rPr>
              <a:t>15 </a:t>
            </a:r>
            <a:r>
              <a:rPr lang="zh-CN" altLang="en-US" sz="3600" dirty="0">
                <a:solidFill>
                  <a:srgbClr val="00B0F0"/>
                </a:solidFill>
              </a:rPr>
              <a:t>好使你们无可指责，诚实无伪，在这弯曲悖谬的世代作　神无瑕疵的儿女。</a:t>
            </a:r>
            <a:r>
              <a:rPr lang="zh-CN" altLang="en-US" sz="3600" dirty="0"/>
              <a:t>你们在这世代中要像明光照耀， </a:t>
            </a:r>
            <a:r>
              <a:rPr lang="en-US" altLang="zh-CN" sz="3600" b="1" baseline="30000" dirty="0"/>
              <a:t>16 </a:t>
            </a:r>
            <a:r>
              <a:rPr lang="zh-CN" altLang="en-US" sz="3600" dirty="0"/>
              <a:t>将生命的道显明出来，使我在基督的日子得以夸耀我没有白跑，也没有徒劳。 </a:t>
            </a:r>
            <a:r>
              <a:rPr lang="en-US" altLang="zh-CN" sz="3600" b="1" baseline="30000" dirty="0"/>
              <a:t>17 </a:t>
            </a:r>
            <a:r>
              <a:rPr lang="zh-CN" altLang="en-US" sz="3600" dirty="0">
                <a:solidFill>
                  <a:srgbClr val="FF0000"/>
                </a:solidFill>
              </a:rPr>
              <a:t>我以你们的信心为供献的祭物，我若被浇献在其上也是喜乐，并且与你们众人一同喜乐。</a:t>
            </a:r>
            <a:r>
              <a:rPr lang="zh-CN" altLang="en-US" sz="3600" dirty="0"/>
              <a:t> </a:t>
            </a:r>
            <a:r>
              <a:rPr lang="en-US" altLang="zh-CN" sz="3600" b="1" baseline="30000" dirty="0"/>
              <a:t>18 </a:t>
            </a:r>
            <a:r>
              <a:rPr lang="zh-CN" altLang="en-US" sz="3600" dirty="0"/>
              <a:t>你们也要照样喜乐，并且与我一同喜乐。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uxi sans"/>
              </a:rPr>
              <a:t>4.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防备妄自行割礼者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0938"/>
            <a:ext cx="9144000" cy="610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system-ui"/>
              </a:rPr>
              <a:t>:2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应当防备犬类，防备作恶的，防备妄自行割的。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因为真受割礼的，就是我们这藉着　神的灵敬拜、以基督耶稣为夸耀、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不依靠肉体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的。</a:t>
            </a: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b="0" i="0" dirty="0">
                <a:solidFill>
                  <a:srgbClr val="000000"/>
                </a:solidFill>
                <a:effectLst/>
                <a:latin typeface="system-ui"/>
              </a:rPr>
              <a:t>罗马书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system-ui"/>
              </a:rPr>
              <a:t>2:2</a:t>
            </a:r>
            <a:r>
              <a:rPr lang="en-US" altLang="ja-JP" sz="3200" dirty="0">
                <a:solidFill>
                  <a:srgbClr val="000000"/>
                </a:solidFill>
                <a:latin typeface="system-ui"/>
              </a:rPr>
              <a:t>9</a:t>
            </a:r>
            <a:r>
              <a:rPr lang="en-US" altLang="zh-CN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惟有内心作犹太人的才是真犹太人，真割礼也是心里的，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在乎圣灵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，不在乎仪文。</a:t>
            </a: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b="0" i="0" dirty="0">
                <a:solidFill>
                  <a:srgbClr val="000000"/>
                </a:solidFill>
                <a:effectLst/>
                <a:latin typeface="system-ui"/>
              </a:rPr>
              <a:t>歌罗西书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system-ui"/>
              </a:rPr>
              <a:t>2:11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你们也在他里面受了不是人手所行的割礼，而是使你们脱去肉体情欲的基督的割礼。</a:t>
            </a: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申命记 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luxi sans"/>
              </a:rPr>
              <a:t>10:16 </a:t>
            </a:r>
            <a:r>
              <a:rPr lang="zh-CN" altLang="en-US" sz="3200" b="0" i="0" dirty="0">
                <a:solidFill>
                  <a:srgbClr val="000000"/>
                </a:solidFill>
                <a:effectLst/>
                <a:latin typeface="luxi sans"/>
              </a:rPr>
              <a:t>你们要将心 裏的污秽除掉，不可再硬着颈项。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3127" y="0"/>
            <a:ext cx="9227127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617267" y="1308225"/>
            <a:ext cx="715224" cy="316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3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五、保罗与基督的关</a:t>
            </a:r>
            <a:r>
              <a:rPr lang="zh-CN" altLang="en-US" b="0" i="0" dirty="0" smtClean="0">
                <a:solidFill>
                  <a:srgbClr val="000000"/>
                </a:solidFill>
                <a:effectLst/>
                <a:latin typeface="luxi sans"/>
              </a:rPr>
              <a:t>系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7144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5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至宝价值观</a:t>
            </a:r>
            <a:r>
              <a:rPr lang="ja-JP" altLang="en-US" sz="3600" b="0" i="0" dirty="0" smtClean="0">
                <a:solidFill>
                  <a:srgbClr val="000000"/>
                </a:solidFill>
                <a:effectLst/>
                <a:latin typeface="luxi sans"/>
              </a:rPr>
              <a:t>腓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luxi sans"/>
              </a:rPr>
              <a:t>3:7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只是我先前以为对我是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system-ui"/>
              </a:rPr>
              <a:t>有益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的，我现在因基督的缘故而当作是有损的。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不但如此，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我已把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system-ui"/>
              </a:rPr>
              <a:t>万事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当作是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system-ui"/>
              </a:rPr>
              <a:t>有损的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，因我以认识我主基督耶稣为至宝。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我为他已经丢弃万事，看作粪土，为要赢得基督，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并且得以在他里面，不是有自己因律法而得的义，而是有信基督的义，就是基于信，从　神而来的义，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使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我认识基督，知道他复活的大能，并且知道和他一同受苦，效法他的死， </a:t>
            </a:r>
            <a:r>
              <a:rPr lang="en-US" altLang="zh-CN" sz="3600" b="1" i="0" baseline="30000" dirty="0">
                <a:solidFill>
                  <a:srgbClr val="FF0000"/>
                </a:solidFill>
                <a:effectLst/>
                <a:latin typeface="system-ui"/>
              </a:rPr>
              <a:t>11 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或许我也得以从死人中复活。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892"/>
            <a:ext cx="9067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0" dirty="0" smtClean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活</a:t>
            </a:r>
            <a:r>
              <a:rPr lang="zh-CN" altLang="en-US" sz="4400" b="1" i="0" dirty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出福</a:t>
            </a:r>
            <a:r>
              <a:rPr lang="zh-CN" altLang="en-US" sz="4400" b="1" i="0" dirty="0" smtClean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音</a:t>
            </a:r>
            <a:endParaRPr lang="en-US" sz="4400" b="1" dirty="0">
              <a:solidFill>
                <a:srgbClr val="00B05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l"/>
            <a:r>
              <a:rPr lang="ja-JP" altLang="en-US" sz="4400" b="0" i="0" dirty="0">
                <a:solidFill>
                  <a:srgbClr val="000000"/>
                </a:solidFill>
                <a:effectLst/>
                <a:latin typeface="system-ui"/>
              </a:rPr>
              <a:t>马太福音 </a:t>
            </a:r>
            <a:r>
              <a:rPr lang="en-US" altLang="ja-JP" sz="4400" b="0" i="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US" altLang="ja-JP" sz="4400" b="1" i="0" dirty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“天国好比宝贝藏在地里，人发现了就把它藏起来，欢欢喜喜地去变卖一切所有的，买这块地。</a:t>
            </a:r>
            <a:endParaRPr lang="en-US" altLang="zh-CN" sz="4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zh-CN" altLang="en-US" sz="4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“天国又好比商人寻找好的珍珠， </a:t>
            </a:r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发现一颗贵重的珍珠，就去变卖他一切所有的，买下这颗珍珠。”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8617" y="34304"/>
            <a:ext cx="92026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dirty="0">
                <a:solidFill>
                  <a:srgbClr val="00B05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生死观 ：</a:t>
            </a:r>
            <a:r>
              <a:rPr lang="ja-JP" altLang="en-US" sz="3600" b="0" i="0" dirty="0">
                <a:solidFill>
                  <a:srgbClr val="000000"/>
                </a:solidFill>
                <a:effectLst/>
                <a:latin typeface="system-ui"/>
              </a:rPr>
              <a:t>腓立比书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system-ui"/>
              </a:rPr>
              <a:t>1:20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没有一事能使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system-ui"/>
              </a:rPr>
              <a:t>我羞愧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；反倒凡事坦然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system-ui"/>
              </a:rPr>
              <a:t>无惧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，无论是生是死，总要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让基督在我身上照常显大。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因为</a:t>
            </a:r>
            <a:r>
              <a:rPr lang="zh-CN" altLang="en-US" sz="3600" b="0" i="0" dirty="0">
                <a:solidFill>
                  <a:srgbClr val="92D050"/>
                </a:solidFill>
                <a:effectLst/>
                <a:latin typeface="system-ui"/>
              </a:rPr>
              <a:t>我活着就是基督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600" b="0" i="0" dirty="0">
                <a:solidFill>
                  <a:srgbClr val="0070C0"/>
                </a:solidFill>
                <a:effectLst/>
                <a:latin typeface="system-ui"/>
              </a:rPr>
              <a:t>死了就有益处。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但是，我在肉身活着，若能有工作的成果，我就不知道该挑选什么。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我处在两难之间：我情愿离世与基督同在，因为这是好得无比的； 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然而，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我为你们肉身活着更加要紧</a:t>
            </a:r>
            <a:r>
              <a:rPr lang="zh-CN" altLang="en-US" sz="3600" b="0" i="0" dirty="0" smtClean="0">
                <a:solidFill>
                  <a:srgbClr val="FF0000"/>
                </a:solidFill>
                <a:effectLst/>
                <a:latin typeface="system-ui"/>
              </a:rPr>
              <a:t>。</a:t>
            </a:r>
            <a:endParaRPr lang="en-US" altLang="zh-CN" sz="36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system-ui"/>
              </a:rPr>
              <a:t>腓立比书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system-ui"/>
              </a:rPr>
              <a:t>4 12</a:t>
            </a:r>
            <a:r>
              <a:rPr lang="en-US" altLang="zh-CN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我知道怎样处卑贱，也知道怎样处丰富；或饱足或饥饿，或有余或缺乏，任何事情，任何景况，我都得了秘诀。 </a:t>
            </a:r>
            <a:r>
              <a:rPr lang="en-US" altLang="zh-CN" sz="3600" b="1" i="0" baseline="30000" dirty="0">
                <a:solidFill>
                  <a:srgbClr val="FF0000"/>
                </a:solidFill>
                <a:effectLst/>
                <a:latin typeface="system-ui"/>
              </a:rPr>
              <a:t>13 </a:t>
            </a:r>
            <a:r>
              <a:rPr lang="zh-CN" altLang="en-US" sz="3600" b="0" i="0" dirty="0">
                <a:solidFill>
                  <a:srgbClr val="FF0000"/>
                </a:solidFill>
                <a:effectLst/>
                <a:latin typeface="system-ui"/>
              </a:rPr>
              <a:t>我靠着那加给我力量的，凡事都能做。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4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319"/>
            <a:ext cx="90853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0" i="0" dirty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天上的</a:t>
            </a:r>
            <a:r>
              <a:rPr lang="ja-JP" altLang="en-US" sz="4400" b="1" i="0" dirty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ja-JP" altLang="en-US" sz="4400" b="0" i="0" dirty="0">
                <a:solidFill>
                  <a:srgbClr val="00B05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奖赏 </a:t>
            </a:r>
            <a:endParaRPr lang="en-US" altLang="ja-JP" sz="4400" b="1" i="0" dirty="0">
              <a:solidFill>
                <a:srgbClr val="00B050"/>
              </a:solidFill>
              <a:effectLst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altLang="ja-JP" sz="4400" b="1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ja-JP" altLang="en-US" sz="4400" b="0" i="0" dirty="0">
                <a:solidFill>
                  <a:srgbClr val="000000"/>
                </a:solidFill>
                <a:effectLst/>
                <a:latin typeface="system-ui"/>
              </a:rPr>
              <a:t>腓立比书</a:t>
            </a:r>
            <a:r>
              <a:rPr lang="en-US" altLang="ja-JP" sz="4400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ja-JP" sz="4400" b="0" i="0" dirty="0">
                <a:solidFill>
                  <a:srgbClr val="000000"/>
                </a:solidFill>
                <a:effectLst/>
                <a:latin typeface="system-ui"/>
              </a:rPr>
              <a:t>:13</a:t>
            </a:r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弟兄们，我不是以为自己已经得着了；我只有一件事，就是忘记背后，努力面前的， </a:t>
            </a:r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向着标竿直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system-ui"/>
              </a:rPr>
              <a:t>跑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，要得　神在基督耶稣里从上面召我来得的奖赏。 </a:t>
            </a:r>
            <a:r>
              <a:rPr lang="en-US" altLang="zh-CN" sz="4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system-ui"/>
              </a:rPr>
              <a:t>我们却是天上的国民，并且等候救主，就是主耶稣基督从天上降临。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91440" y="1417638"/>
            <a:ext cx="8915400" cy="518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我们的教会或团契是否像腓立比教会一样，同心合意兴旺福音？在那些地方还可 以再改进？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在什么情况之下，你没办法喜乐？要如何才能克服它而仍然能够靠主喜乐？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基督的心是怎么样的一颗心呢？如何才能够以基督的心为心？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教会或团契里如果有重要的同工有嫌隙，无法同心，当事人应当如何化解心结？ 其他的弟兄姊妹又当如何看待这件事？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认识耶稣基督对你而言是至宝吗？你愿意拿什么来与它交换？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你对生与死的看法如何？面对死亡，你能够坦然吗？</a:t>
            </a:r>
          </a:p>
          <a:p>
            <a:pPr algn="l">
              <a:buFont typeface="+mj-lt"/>
              <a:buAutoNum type="arabicPeriod"/>
            </a:pPr>
            <a:r>
              <a:rPr lang="zh-CN" altLang="en-US" sz="2600" b="0" i="0" dirty="0">
                <a:solidFill>
                  <a:srgbClr val="000000"/>
                </a:solidFill>
                <a:effectLst/>
                <a:latin typeface="luxi sans"/>
              </a:rPr>
              <a:t>身为天国的国民，你会感到很光荣吗？为什么？请分享。</a:t>
            </a:r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endParaRPr lang="zh-CN" altLang="en-US" sz="2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8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08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一、腓立比书的特色</a:t>
            </a:r>
            <a:endParaRPr lang="zh-CN" altLang="en-US" sz="3600" dirty="0">
              <a:solidFill>
                <a:srgbClr val="00000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保罗在传福音的时候，只接受腓立比教会的供给，而在腓立比书里，保罗 用了一百次以上的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luxi sans"/>
              </a:rPr>
              <a:t>「我」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，好像在跟朋友讲一些亲密的话。而且，他都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luxi sans"/>
              </a:rPr>
              <a:t>没有讨论教义 或说教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，可以说是保罗书信中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luxi sans"/>
              </a:rPr>
              <a:t>最亲切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的一封信了。</a:t>
            </a:r>
            <a:endParaRPr lang="en-US" altLang="zh-CN" b="0" i="0" dirty="0">
              <a:solidFill>
                <a:srgbClr val="000000"/>
              </a:solidFill>
              <a:effectLst/>
              <a:latin typeface="luxi sans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luxi sans"/>
              </a:rPr>
              <a:t>1: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system-ui"/>
              </a:rPr>
              <a:t>我每逢想念你们，就感谢我的　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每逢为你们众人祈求的时候，总是欢欢喜喜地祈求，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因为从第一天直到如今，你们都同心合意兴旺福音。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system-ui"/>
              </a:rPr>
              <a:t>2: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system-ui"/>
              </a:rPr>
              <a:t>我亲爱的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，这样看来，你们向来是顺服的，不但我在你们那里，就是我现在不在你们那里的时候更是顺服的，就当恐惧战兢完成你们自己得救的事；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因为是　神在你们心里运行，使你们又立志又实行，为要成就他的美意。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system-ui"/>
              </a:rPr>
              <a:t>3: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system-ui"/>
              </a:rPr>
              <a:t>末了，我的弟兄们，你们要靠主喜乐。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我把这些话再写给你们，对我并不困难，对你们却是妥当的。</a:t>
            </a:r>
            <a:endParaRPr lang="en-US" altLang="zh-CN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4:1 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system-ui"/>
              </a:rPr>
              <a:t>我所亲爱、所想念的弟兄们，你们就是我的喜乐，我的冠冕。我亲爱的，你们应当靠主站立得稳。</a:t>
            </a:r>
            <a:endParaRPr lang="en-US" altLang="zh-CN" b="0" i="0" dirty="0">
              <a:solidFill>
                <a:srgbClr val="FF0000"/>
              </a:solidFill>
              <a:effectLst/>
              <a:latin typeface="system-ui"/>
            </a:endParaRPr>
          </a:p>
          <a:p>
            <a:endParaRPr lang="en-US" altLang="zh-CN" b="0" i="0" dirty="0">
              <a:solidFill>
                <a:srgbClr val="FF0000"/>
              </a:solidFill>
              <a:effectLst/>
              <a:latin typeface="luxi sans"/>
            </a:endParaRPr>
          </a:p>
          <a:p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弟兄们，我不是以为自己已经得着了；我只有一件事，就是忘记背后，努力面前的，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向着标竿直跑，要得　神在基督耶稣里从上面召我来得的奖赏。</a:t>
            </a:r>
            <a:endParaRPr lang="en-US" altLang="zh-CN" b="0" i="0" dirty="0">
              <a:solidFill>
                <a:srgbClr val="FF0000"/>
              </a:solidFill>
              <a:effectLst/>
              <a:latin typeface="luxi sans"/>
            </a:endParaRPr>
          </a:p>
          <a:p>
            <a:r>
              <a:rPr lang="ja-JP" altLang="en-US" sz="2400" b="0" i="0" dirty="0">
                <a:solidFill>
                  <a:srgbClr val="00B0F0"/>
                </a:solidFill>
                <a:effectLst/>
                <a:latin typeface="system-ui"/>
              </a:rPr>
              <a:t>腓立比书 </a:t>
            </a:r>
            <a:r>
              <a:rPr lang="en-US" altLang="ja-JP" sz="2400" b="0" i="0" dirty="0">
                <a:solidFill>
                  <a:srgbClr val="00B0F0"/>
                </a:solidFill>
                <a:effectLst/>
                <a:latin typeface="system-ui"/>
              </a:rPr>
              <a:t>4</a:t>
            </a:r>
            <a:r>
              <a:rPr lang="en-US" altLang="ja-JP" sz="2400" dirty="0">
                <a:solidFill>
                  <a:srgbClr val="00B0F0"/>
                </a:solidFill>
                <a:latin typeface="luxi sans"/>
              </a:rPr>
              <a:t>:</a:t>
            </a:r>
            <a:r>
              <a:rPr lang="en-US" altLang="zh-CN" sz="2400" b="1" i="0" baseline="30000" dirty="0">
                <a:solidFill>
                  <a:srgbClr val="00B0F0"/>
                </a:solidFill>
                <a:effectLst/>
                <a:latin typeface="system-ui"/>
              </a:rPr>
              <a:t>4 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你们要靠主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常常喜乐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。我再说，你们</a:t>
            </a:r>
            <a:r>
              <a:rPr lang="zh-CN" altLang="en-US" sz="3200" b="0" i="0" dirty="0">
                <a:solidFill>
                  <a:srgbClr val="FF0000"/>
                </a:solidFill>
                <a:effectLst/>
                <a:latin typeface="system-ui"/>
              </a:rPr>
              <a:t>要喜乐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。</a:t>
            </a:r>
            <a:endParaRPr lang="en-US" altLang="zh-CN" sz="2400" b="0" i="0" dirty="0">
              <a:solidFill>
                <a:srgbClr val="00B0F0"/>
              </a:solidFill>
              <a:effectLst/>
              <a:latin typeface="luxi sans"/>
            </a:endParaRPr>
          </a:p>
          <a:p>
            <a:r>
              <a:rPr lang="en-US" altLang="zh-CN" sz="1600" b="1" dirty="0"/>
              <a:t>《</a:t>
            </a:r>
            <a:r>
              <a:rPr lang="zh-CN" altLang="en-US" sz="1600" b="1" i="1" dirty="0"/>
              <a:t>哥林多前书</a:t>
            </a:r>
            <a:r>
              <a:rPr lang="en-US" altLang="zh-CN" sz="1600" b="1" i="1" dirty="0"/>
              <a:t>》</a:t>
            </a:r>
            <a:r>
              <a:rPr lang="zh-CN" altLang="en-US" sz="1600" b="1" i="1" dirty="0"/>
              <a:t>（约公元</a:t>
            </a:r>
            <a:r>
              <a:rPr lang="en-US" altLang="zh-CN" sz="1600" b="1" i="1" dirty="0"/>
              <a:t>55</a:t>
            </a:r>
            <a:r>
              <a:rPr lang="zh-CN" altLang="en-US" sz="1600" b="1" i="1" dirty="0"/>
              <a:t>年春）</a:t>
            </a:r>
            <a:r>
              <a:rPr lang="zh-CN" altLang="en-US" sz="1600" i="1" dirty="0"/>
              <a:t>保罗在 </a:t>
            </a:r>
            <a:r>
              <a:rPr lang="zh-CN" altLang="en-US" sz="1600" b="1" i="1" dirty="0"/>
              <a:t>以弗所</a:t>
            </a:r>
            <a:r>
              <a:rPr lang="zh-CN" altLang="en-US" sz="1600" i="1" dirty="0"/>
              <a:t>（第三次旅程期间）写成，回应哥林多教会的问题和纷争。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保罗第三次旅行布道离开以弗所时往马其顿去，他在马其顿遇见提多前来会合， 写了</a:t>
            </a:r>
            <a:r>
              <a:rPr lang="en-US" altLang="zh-CN" sz="1600" b="1" dirty="0"/>
              <a:t>《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哥林多后书</a:t>
            </a:r>
            <a:r>
              <a:rPr lang="en-US" altLang="zh-CN" sz="1600" b="1" i="1" dirty="0"/>
              <a:t>》 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，很有可能这就是在腓立比写的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徒 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luxi sans"/>
              </a:rPr>
              <a:t>20:1)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，这是</a:t>
            </a:r>
            <a:r>
              <a:rPr lang="zh-CN" altLang="en-US" sz="1600" b="0" i="1" dirty="0">
                <a:solidFill>
                  <a:srgbClr val="00B0F0"/>
                </a:solidFill>
                <a:effectLst/>
                <a:latin typeface="luxi sans"/>
              </a:rPr>
              <a:t>他第</a:t>
            </a:r>
            <a:r>
              <a:rPr lang="zh-CN" altLang="en-US" sz="2000" b="0" i="1" dirty="0">
                <a:solidFill>
                  <a:srgbClr val="FF0000"/>
                </a:solidFill>
                <a:effectLst/>
                <a:latin typeface="luxi sans"/>
              </a:rPr>
              <a:t>二</a:t>
            </a:r>
            <a:r>
              <a:rPr lang="zh-CN" altLang="en-US" sz="1600" b="0" i="1" dirty="0">
                <a:solidFill>
                  <a:srgbClr val="00B0F0"/>
                </a:solidFill>
                <a:effectLst/>
                <a:latin typeface="luxi sans"/>
              </a:rPr>
              <a:t>次造访腓立比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，约为公元 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luxi sans"/>
              </a:rPr>
              <a:t>55-56 </a:t>
            </a:r>
            <a:r>
              <a:rPr lang="zh-CN" altLang="en-US" sz="1600" b="0" i="1" dirty="0">
                <a:solidFill>
                  <a:srgbClr val="000000"/>
                </a:solidFill>
                <a:effectLst/>
                <a:latin typeface="luxi sans"/>
              </a:rPr>
              <a:t>年。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284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二、保罗与腓立比教会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luxi sans"/>
              </a:rPr>
              <a:t>,</a:t>
            </a:r>
            <a:r>
              <a:rPr lang="ja-JP" altLang="en-US" sz="3600" b="0" i="0" dirty="0">
                <a:solidFill>
                  <a:srgbClr val="000000"/>
                </a:solidFill>
                <a:effectLst/>
                <a:latin typeface="luxi sans"/>
              </a:rPr>
              <a:t> 吕底亚</a:t>
            </a:r>
            <a:endParaRPr lang="zh-CN" altLang="en-US" sz="3600" dirty="0">
              <a:solidFill>
                <a:srgbClr val="00000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0912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腓立比教会是保罗在欧洲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luxi sans"/>
              </a:rPr>
              <a:t>所建立的第一个教会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。保罗第二次旅行布道时，由于见 到马其顿的异象，就从特罗亚进入腓立比，可以说带领整个布道团从亚洲转入欧洲。</a:t>
            </a:r>
            <a:endParaRPr lang="en-US" altLang="zh-CN" sz="2000" b="0" i="0" dirty="0">
              <a:solidFill>
                <a:srgbClr val="000000"/>
              </a:solidFill>
              <a:effectLst/>
              <a:latin typeface="luxi sans"/>
            </a:endParaRPr>
          </a:p>
          <a:p>
            <a:endParaRPr lang="en-US" altLang="zh-CN" sz="20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system-ui"/>
              </a:rPr>
              <a:t>使徒行传 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endParaRPr lang="en-US" altLang="zh-CN" sz="20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因为圣灵禁止他们在亚细亚讲道，他们就经过弗吕家、加拉太一带地方。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到了每西亚的边界，他们想要往庇推尼去，耶稣的灵却不许。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他们就越过每西亚，下特罗亚去。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夜间，有异象向保罗显现。有一个马其顿人站着求他说：“请你过来，到马其顿来帮助我们！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”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保罗既看见这异象，我们就立即设法往马其顿去，认为　神呼召我们传福音给那里的人。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我们从特罗亚开船，直行驶到撒摩特喇，第二天到了尼亚坡里；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从那里来到腓立比，就是马其顿这一带的一个重要城市，也是罗马的驻防城。我们在这城里住了几天。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在安息日，我们出城门，到了河边，知道那里有一个祷告的地方，我们就坐下来对那些聚会的妇女讲道。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有一个卖紫色布的妇人，名叫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吕底亚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，是推雅推喇城的人，素来敬拜　神。</a:t>
            </a:r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200" b="0" i="0" dirty="0">
                <a:solidFill>
                  <a:srgbClr val="000000"/>
                </a:solidFill>
                <a:effectLst/>
                <a:latin typeface="system-ui"/>
              </a:rPr>
              <a:t>在囚唱诗赞美神</a:t>
            </a:r>
            <a:endParaRPr lang="zh-CN" altLang="en-US" sz="3200" dirty="0">
              <a:solidFill>
                <a:srgbClr val="00000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263540"/>
            <a:ext cx="9091246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后来，我们往那祷告的地方去时，有一个被占卜的灵附身的使女迎面走来，她使用法术使她的主人们发了大财。</a:t>
            </a:r>
            <a:endParaRPr lang="en-US" altLang="zh-CN" sz="22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sz="22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使女的主人们见发财的指望没有了，就揪住保罗和西拉，拉他们到市上去见官；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又带他们到行政官长们面前，说：“这些骚扰我们城的，他们是犹太人，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竟传布我们罗马人所不可接受、不可遵守的规矩。”</a:t>
            </a:r>
            <a:endParaRPr lang="en-US" altLang="zh-CN" sz="22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sz="22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约在半夜，保罗和西拉正在祷告，唱诗赞美　神，众囚犯也侧耳听着的时候，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忽然，地大震动，甚至监牢的地基都摇动了，监门立刻全开，众囚犯的锁链也都解开了。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狱警一醒，看见监门全开，以为囚犯已经逃走，就拔刀要自杀。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保罗大声呼叫：“不要伤害自己！我们都在这里。”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狱警叫人拿灯来，就冲进去，战战兢兢地俯伏在保罗和西拉面前。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然后狱警领他们出来，说：“二位先生，我必须做什么才可以得救？” </a:t>
            </a:r>
            <a:r>
              <a:rPr lang="en-US" altLang="zh-CN" sz="22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ystem-ui"/>
              </a:rPr>
              <a:t>他们说：</a:t>
            </a:r>
            <a:r>
              <a:rPr lang="zh-CN" altLang="en-US" sz="2200" b="0" i="0" dirty="0">
                <a:solidFill>
                  <a:srgbClr val="FF0000"/>
                </a:solidFill>
                <a:effectLst/>
                <a:latin typeface="system-ui"/>
              </a:rPr>
              <a:t>“当信主耶稣，你和你一家都必得救。”</a:t>
            </a:r>
            <a:r>
              <a:rPr lang="zh-CN" alt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差役把这些话回禀官长们；官长们听见他们是罗马人，就害怕了，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于是来劝他们，领他们出来，请他们离开那城。</a:t>
            </a:r>
            <a:endParaRPr lang="en-US" altLang="zh-CN" sz="2200" b="0" i="0" dirty="0">
              <a:solidFill>
                <a:srgbClr val="FF0000"/>
              </a:solidFill>
              <a:effectLst/>
              <a:latin typeface="system-ui"/>
            </a:endParaRPr>
          </a:p>
          <a:p>
            <a:endParaRPr lang="en-US" sz="2400" dirty="0">
              <a:solidFill>
                <a:srgbClr val="000000"/>
              </a:solidFill>
              <a:latin typeface="luxi sans"/>
            </a:endParaRPr>
          </a:p>
        </p:txBody>
      </p:sp>
    </p:spTree>
    <p:extLst>
      <p:ext uri="{BB962C8B-B14F-4D97-AF65-F5344CB8AC3E}">
        <p14:creationId xmlns:p14="http://schemas.microsoft.com/office/powerpoint/2010/main" val="303664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腓立比教会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system-ui"/>
              </a:rPr>
              <a:t>供给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保罗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luxi sans"/>
              </a:rPr>
              <a:t>:</a:t>
            </a:r>
            <a:r>
              <a:rPr lang="ja-JP" altLang="en-US" sz="3600" b="0" i="0" dirty="0">
                <a:solidFill>
                  <a:srgbClr val="000000"/>
                </a:solidFill>
                <a:effectLst/>
                <a:latin typeface="luxi sans"/>
              </a:rPr>
              <a:t>关系亲密</a:t>
            </a:r>
            <a:endParaRPr lang="zh-CN" altLang="en-US" sz="3600" dirty="0">
              <a:solidFill>
                <a:srgbClr val="00000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0912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腓立比人哪，你们也知道我开始传福音、离开马其顿的时候，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在收支的事上，除了你们以外，并没有别的教会和我分担。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就是我在帖撒罗尼迦，你们也一再差人来供给我的需用。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我并不求什么馈赠，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只求你们的果子不断增多，归在你们的账上。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但我已经如数收到，并且有余；我已经充足，因我从以巴弗提受了你们的馈赠，当作极美的香气，为　神所接纳、所喜悦的祭物。 </a:t>
            </a:r>
            <a:r>
              <a:rPr lang="en-US" altLang="zh-CN" sz="2400" b="1" i="0" baseline="30000" dirty="0">
                <a:solidFill>
                  <a:srgbClr val="00B050"/>
                </a:solidFill>
                <a:effectLst/>
                <a:latin typeface="system-ui"/>
              </a:rPr>
              <a:t>19 </a:t>
            </a:r>
            <a:r>
              <a:rPr lang="zh-CN" altLang="en-US" sz="2400" b="0" i="0" dirty="0">
                <a:solidFill>
                  <a:srgbClr val="00B050"/>
                </a:solidFill>
                <a:effectLst/>
                <a:latin typeface="system-ui"/>
              </a:rPr>
              <a:t>我的　神必照他荣耀的丰富，在基督耶稣里，使你们一切所需用的都充足。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愿荣耀归给我们的父　神，直到永永远远。阿们！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当时马其顿和亚该亚众信徒都乐意奉献给耶路撒冷圣徒中的穷人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罗 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15:25-26)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，保罗在回耶路撒冷途中，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luxi sans"/>
              </a:rPr>
              <a:t>又</a:t>
            </a:r>
            <a:r>
              <a:rPr lang="zh-CN" altLang="en-US" sz="2800" b="0" i="0" dirty="0">
                <a:solidFill>
                  <a:srgbClr val="00B0F0"/>
                </a:solidFill>
                <a:effectLst/>
                <a:latin typeface="luxi sans"/>
              </a:rPr>
              <a:t>再次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luxi sans"/>
              </a:rPr>
              <a:t>路过腓立比，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这已经是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luxi sans"/>
              </a:rPr>
              <a:t>57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 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年 春天了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徒 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20:3-6)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。 他在罗马被释放后，根 据提摩太前书 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1:3 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所载，曾经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luxi sans"/>
              </a:rPr>
              <a:t>再度造访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腓立比，时间约为公元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luxi sans"/>
              </a:rPr>
              <a:t>62-64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luxi sans"/>
              </a:rPr>
              <a:t> 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luxi sans"/>
              </a:rPr>
              <a:t>年。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 三、腓立比书的背景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1026161"/>
            <a:ext cx="907288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腓立比书与以弗所书、歌罗西书、腓利门书同被称为监狱书信。</a:t>
            </a:r>
            <a:endParaRPr lang="en-US" altLang="zh-CN" sz="3600" b="0" i="0" dirty="0">
              <a:solidFill>
                <a:srgbClr val="000000"/>
              </a:solidFill>
              <a:effectLst/>
              <a:latin typeface="luxi sans"/>
            </a:endParaRP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写作日期公元 </a:t>
            </a:r>
            <a:r>
              <a:rPr lang="en-US" altLang="zh-CN" sz="2400" b="1" dirty="0">
                <a:solidFill>
                  <a:srgbClr val="FF0000"/>
                </a:solidFill>
              </a:rPr>
              <a:t>60–62 </a:t>
            </a:r>
            <a:r>
              <a:rPr lang="zh-CN" altLang="en-US" sz="2400" b="1" dirty="0">
                <a:solidFill>
                  <a:srgbClr val="FF0000"/>
                </a:solidFill>
              </a:rPr>
              <a:t>年</a:t>
            </a:r>
            <a:r>
              <a:rPr lang="zh-CN" altLang="en-US" sz="2400" dirty="0">
                <a:solidFill>
                  <a:srgbClr val="FF0000"/>
                </a:solidFill>
              </a:rPr>
              <a:t> 之间。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我为你们众人有这样的想法原是应当的，因为你们常在我心里；无论我是在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捆锁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中，在辩明并证实福音的时候，你们都与我一同蒙恩。</a:t>
            </a:r>
            <a:r>
              <a:rPr lang="zh-CN" alt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以致御营全军和其余的人都知道我是为基督的缘故受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捆锁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的；</a:t>
            </a:r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前者传基督是出于自私，动机不纯，企图要加增我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捆锁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的苦楚。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sz="2400" dirty="0">
              <a:solidFill>
                <a:srgbClr val="000000"/>
              </a:solidFill>
              <a:latin typeface="system-ui"/>
            </a:endParaRP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我们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ja-JP" altLang="en-US" sz="2000" b="1" u="none" strike="noStrike" cap="all" dirty="0">
                <a:solidFill>
                  <a:srgbClr val="0000C4"/>
                </a:solidFill>
                <a:effectLst/>
                <a:latin typeface="Verdana" panose="020B0604030504040204" pitchFamily="34" charset="0"/>
                <a:hlinkClick r:id="rId2"/>
              </a:rPr>
              <a:t>梁望惠</a:t>
            </a:r>
            <a:r>
              <a:rPr lang="ja-JP" altLang="en-US" sz="2000" b="1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r>
              <a:rPr lang="en-US" altLang="ja-JP" sz="2000" b="1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)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luxi sans"/>
              </a:rPr>
              <a:t>认为保罗是在罗马写这些监狱书信，其中以腓立比书写得最 晚，因为此刻保罗已经面临最后的判决，而他在御营全军的福音工作也已经有不少果 效，可见他在监狱里已经有一段时日了。</a:t>
            </a:r>
            <a:endParaRPr lang="en-US" altLang="zh-CN" sz="2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571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四、腓立比书：在患难中喜乐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1026161"/>
            <a:ext cx="907288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保罗写腓立比书最主要的动机是，他正要打发生病刚痊愈的以巴弗提回腓立比； 以巴弗提曾经带来腓立比教会给保罗的馈赠，保罗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luxi sans"/>
              </a:rPr>
              <a:t>一方面写信谢谢腓立比教会的关怀 ，一方面劝勉他们要在主里同心。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腓立比全书除了在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luxi sans"/>
              </a:rPr>
              <a:t>2:5-11 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引用前人所写的诗，提到基督的谦卑之外，没有论到什么教义性的问题，倒是一再地强调福音广传，提到他 的喜乐，并且劝勉信徒要以基督的心为心、要防备那些妄自主张要受割礼的人。</a:t>
            </a:r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endParaRPr lang="en-US" altLang="zh-CN" sz="2400" dirty="0">
              <a:solidFill>
                <a:srgbClr val="000000"/>
              </a:solidFill>
              <a:latin typeface="luxi sans"/>
            </a:endParaRPr>
          </a:p>
          <a:p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然而，我想必须差</a:t>
            </a:r>
            <a:r>
              <a:rPr lang="zh-CN" altLang="en-US" sz="2000" b="0" i="0" dirty="0">
                <a:solidFill>
                  <a:srgbClr val="00B0F0"/>
                </a:solidFill>
                <a:effectLst/>
                <a:latin typeface="system-ui"/>
              </a:rPr>
              <a:t>以巴弗提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到你们那里去。他是</a:t>
            </a:r>
            <a:r>
              <a:rPr lang="zh-CN" altLang="en-US" sz="2000" b="0" i="0" dirty="0">
                <a:solidFill>
                  <a:srgbClr val="00B0F0"/>
                </a:solidFill>
                <a:effectLst/>
                <a:latin typeface="system-ui"/>
              </a:rPr>
              <a:t>我的弟兄、同工和战友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，是你们差遣来供应我需要的。 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他很想念你们众人，并且极其难过，因为你们听见他病了。 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他真的生病了，几乎要死。然而　神怜悯他，不但怜悯他，也怜悯我，免得我忧上加忧。 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所以，我更要尽快送他回去，好让你们再见到他而喜乐，我也可以减少忧愁。 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故此，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system-ui"/>
              </a:rPr>
              <a:t>你们要在主里欢欢喜喜地接待他，而且要尊重这样的人，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2000" b="0" i="0" dirty="0">
                <a:solidFill>
                  <a:srgbClr val="00B050"/>
                </a:solidFill>
                <a:effectLst/>
                <a:latin typeface="system-ui"/>
              </a:rPr>
              <a:t>因他为做基督的工作不顾性命，几乎至死，为要补足你们供应我不够的地方。</a:t>
            </a:r>
          </a:p>
        </p:txBody>
      </p:sp>
    </p:spTree>
    <p:extLst>
      <p:ext uri="{BB962C8B-B14F-4D97-AF65-F5344CB8AC3E}">
        <p14:creationId xmlns:p14="http://schemas.microsoft.com/office/powerpoint/2010/main" val="8601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17239</TotalTime>
  <Words>5545</Words>
  <Application>Microsoft Office PowerPoint</Application>
  <PresentationFormat>On-screen Show (4:3)</PresentationFormat>
  <Paragraphs>123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Adobe Fangsong Std R</vt:lpstr>
      <vt:lpstr>Adobe Gothic Std B</vt:lpstr>
      <vt:lpstr>Adobe Kaiti Std R</vt:lpstr>
      <vt:lpstr>Adobe Song Std L</vt:lpstr>
      <vt:lpstr>luxi sans</vt:lpstr>
      <vt:lpstr>MS Mincho</vt:lpstr>
      <vt:lpstr>ＭＳ Ｐゴシック</vt:lpstr>
      <vt:lpstr>宋体</vt:lpstr>
      <vt:lpstr>宋体</vt:lpstr>
      <vt:lpstr>system-ui</vt:lpstr>
      <vt:lpstr>Arial</vt:lpstr>
      <vt:lpstr>Calibri</vt:lpstr>
      <vt:lpstr>Calibri Light</vt:lpstr>
      <vt:lpstr>Times</vt:lpstr>
      <vt:lpstr>Times New Roman</vt:lpstr>
      <vt:lpstr>Verdana</vt:lpstr>
      <vt:lpstr>Office Theme</vt:lpstr>
      <vt:lpstr>第十三课　腓立比书：在患难中喜乐</vt:lpstr>
      <vt:lpstr>PowerPoint Presentation</vt:lpstr>
      <vt:lpstr>PowerPoint Presentation</vt:lpstr>
      <vt:lpstr>一、腓立比书的特色</vt:lpstr>
      <vt:lpstr>二、保罗与腓立比教会, 吕底亚</vt:lpstr>
      <vt:lpstr>在囚唱诗赞美神</vt:lpstr>
      <vt:lpstr>腓立比教会供给保罗:关系亲密</vt:lpstr>
      <vt:lpstr> 三、腓立比书的背景</vt:lpstr>
      <vt:lpstr>四、腓立比书：在患难中喜乐</vt:lpstr>
      <vt:lpstr>4.1 福音广传</vt:lpstr>
      <vt:lpstr>4.2保罗在患难中仍然喜乐</vt:lpstr>
      <vt:lpstr>耶稣的祷告</vt:lpstr>
      <vt:lpstr>在基督里有喜乐的生命：真正得着基督</vt:lpstr>
      <vt:lpstr>PowerPoint Presentation</vt:lpstr>
      <vt:lpstr>4.2保罗要我们在患难中仍然喜乐</vt:lpstr>
      <vt:lpstr>4.3.以基督的心为心</vt:lpstr>
      <vt:lpstr>基督的样子</vt:lpstr>
      <vt:lpstr>作神无瑕疵的儿女</vt:lpstr>
      <vt:lpstr>4. 4防备妄自行割礼者</vt:lpstr>
      <vt:lpstr>五、保罗与基督的关系</vt:lpstr>
      <vt:lpstr>PowerPoint Presentation</vt:lpstr>
      <vt:lpstr>PowerPoint Presentation</vt:lpstr>
      <vt:lpstr>PowerPoint Presentation</vt:lpstr>
      <vt:lpstr>思考问题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《诗篇》第132篇结构图表</dc:title>
  <dc:subject/>
  <dc:creator/>
  <cp:keywords/>
  <dc:description>generated using python-pptx</dc:description>
  <cp:lastModifiedBy>Deyu Liu</cp:lastModifiedBy>
  <cp:revision>258</cp:revision>
  <dcterms:created xsi:type="dcterms:W3CDTF">2013-01-27T09:14:16Z</dcterms:created>
  <dcterms:modified xsi:type="dcterms:W3CDTF">2025-11-29T18:58:54Z</dcterms:modified>
  <cp:category/>
</cp:coreProperties>
</file>